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 id="259" r:id="rId4"/>
    <p:sldId id="260" r:id="rId5"/>
    <p:sldId id="261" r:id="rId6"/>
    <p:sldId id="262" r:id="rId7"/>
    <p:sldId id="263" r:id="rId8"/>
    <p:sldId id="279" r:id="rId9"/>
    <p:sldId id="265" r:id="rId10"/>
    <p:sldId id="266" r:id="rId11"/>
    <p:sldId id="267" r:id="rId12"/>
    <p:sldId id="268" r:id="rId13"/>
    <p:sldId id="269" r:id="rId14"/>
    <p:sldId id="270" r:id="rId15"/>
    <p:sldId id="271" r:id="rId16"/>
    <p:sldId id="280" r:id="rId17"/>
    <p:sldId id="274" r:id="rId18"/>
    <p:sldId id="275" r:id="rId19"/>
    <p:sldId id="276" r:id="rId20"/>
    <p:sldId id="277" r:id="rId21"/>
    <p:sldId id="278"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76" d="100"/>
          <a:sy n="76" d="100"/>
        </p:scale>
        <p:origin x="-984" y="-65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37437776-B04F-3A49-99F9-11A061FC7E76}" type="datetimeFigureOut">
              <a:rPr lang="en-US" smtClean="0"/>
              <a:t>10/26/2016</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DEB1802A-BEF4-D843-B4FB-B0402095C1A3}" type="slidenum">
              <a:rPr lang="en-US" smtClean="0"/>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7437776-B04F-3A49-99F9-11A061FC7E76}" type="datetimeFigureOut">
              <a:rPr lang="en-US" smtClean="0"/>
              <a:t>10/26/2016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B1802A-BEF4-D843-B4FB-B0402095C1A3}"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DEB1802A-BEF4-D843-B4FB-B0402095C1A3}" type="slidenum">
              <a:rPr lang="en-US" smtClean="0"/>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7437776-B04F-3A49-99F9-11A061FC7E76}" type="datetimeFigureOut">
              <a:rPr lang="en-US" smtClean="0"/>
              <a:t>10/26/2016</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37437776-B04F-3A49-99F9-11A061FC7E76}" type="datetimeFigureOut">
              <a:rPr lang="en-US" smtClean="0"/>
              <a:t>10/26/2016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DEB1802A-BEF4-D843-B4FB-B0402095C1A3}" type="slidenum">
              <a:rPr lang="en-US" smtClean="0"/>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37437776-B04F-3A49-99F9-11A061FC7E76}" type="datetimeFigureOut">
              <a:rPr lang="en-US" smtClean="0"/>
              <a:t>10/26/2016</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DEB1802A-BEF4-D843-B4FB-B0402095C1A3}" type="slidenum">
              <a:rPr lang="en-US" smtClean="0"/>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37437776-B04F-3A49-99F9-11A061FC7E76}" type="datetimeFigureOut">
              <a:rPr lang="en-US" smtClean="0"/>
              <a:t>10/26/2016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B1802A-BEF4-D843-B4FB-B0402095C1A3}" type="slidenum">
              <a:rPr lang="en-US" smtClean="0"/>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37437776-B04F-3A49-99F9-11A061FC7E76}" type="datetimeFigureOut">
              <a:rPr lang="en-US" smtClean="0"/>
              <a:t>10/26/2016</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DEB1802A-BEF4-D843-B4FB-B0402095C1A3}" type="slidenum">
              <a:rPr lang="en-US" smtClean="0"/>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37437776-B04F-3A49-99F9-11A061FC7E76}" type="datetimeFigureOut">
              <a:rPr lang="en-US" smtClean="0"/>
              <a:t>10/26/2016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DEB1802A-BEF4-D843-B4FB-B0402095C1A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37437776-B04F-3A49-99F9-11A061FC7E76}" type="datetimeFigureOut">
              <a:rPr lang="en-US" smtClean="0"/>
              <a:t>10/26/2016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DEB1802A-BEF4-D843-B4FB-B0402095C1A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DEB1802A-BEF4-D843-B4FB-B0402095C1A3}" type="slidenum">
              <a:rPr lang="en-US" smtClean="0"/>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37437776-B04F-3A49-99F9-11A061FC7E76}" type="datetimeFigureOut">
              <a:rPr lang="en-US" smtClean="0"/>
              <a:t>10/26/2016</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DEB1802A-BEF4-D843-B4FB-B0402095C1A3}" type="slidenum">
              <a:rPr lang="en-US" smtClean="0"/>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37437776-B04F-3A49-99F9-11A061FC7E76}" type="datetimeFigureOut">
              <a:rPr lang="en-US" smtClean="0"/>
              <a:t>10/26/2016</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37437776-B04F-3A49-99F9-11A061FC7E76}" type="datetimeFigureOut">
              <a:rPr lang="en-US" smtClean="0"/>
              <a:t>10/26/2016</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DEB1802A-BEF4-D843-B4FB-B0402095C1A3}" type="slidenum">
              <a:rPr lang="en-US" smtClean="0"/>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381000" y="1397000"/>
            <a:ext cx="8039100" cy="1588"/>
          </a:xfrm>
          <a:prstGeom prst="line">
            <a:avLst/>
          </a:prstGeom>
          <a:ln>
            <a:solidFill>
              <a:srgbClr val="7F7F7F"/>
            </a:solidFill>
          </a:ln>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125261" y="2127830"/>
            <a:ext cx="8843376" cy="1938992"/>
          </a:xfrm>
          <a:prstGeom prst="rect">
            <a:avLst/>
          </a:prstGeom>
          <a:noFill/>
        </p:spPr>
        <p:txBody>
          <a:bodyPr vert="horz" wrap="square" rtlCol="0">
            <a:spAutoFit/>
          </a:bodyPr>
          <a:lstStyle/>
          <a:p>
            <a:pPr algn="ctr"/>
            <a:r>
              <a:rPr lang="en-US" sz="4000" b="1" dirty="0" smtClean="0">
                <a:solidFill>
                  <a:srgbClr val="DC0202"/>
                </a:solidFill>
              </a:rPr>
              <a:t>TOPIC 2:  Industry and Immigration (1865-1914)</a:t>
            </a:r>
          </a:p>
          <a:p>
            <a:pPr algn="ctr"/>
            <a:r>
              <a:rPr lang="en-US" sz="4000" b="1" dirty="0" smtClean="0"/>
              <a:t>Lesson 1: </a:t>
            </a:r>
            <a:r>
              <a:rPr lang="en-US" sz="4000" dirty="0" smtClean="0"/>
              <a:t>Innovation Boosts Growth</a:t>
            </a:r>
          </a:p>
        </p:txBody>
      </p:sp>
    </p:spTree>
    <p:extLst>
      <p:ext uri="{BB962C8B-B14F-4D97-AF65-F5344CB8AC3E}">
        <p14:creationId xmlns:p14="http://schemas.microsoft.com/office/powerpoint/2010/main" val="5008764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smtClean="0">
                <a:solidFill>
                  <a:srgbClr val="0072BC"/>
                </a:solidFill>
              </a:rPr>
              <a:t>Innovation Drives Economic Development</a:t>
            </a:r>
            <a:endParaRPr lang="en-US" sz="2400" b="1">
              <a:solidFill>
                <a:srgbClr val="0072BC"/>
              </a:solidFill>
            </a:endParaRPr>
          </a:p>
        </p:txBody>
      </p:sp>
      <p:pic>
        <p:nvPicPr>
          <p:cNvPr id="3" name="Picture 2" descr="HSUS_SC_L01_A00007_FUL.png"/>
          <p:cNvPicPr>
            <a:picLocks/>
          </p:cNvPicPr>
          <p:nvPr/>
        </p:nvPicPr>
        <p:blipFill>
          <a:blip r:embed="rId2">
            <a:extLst>
              <a:ext uri="{28A0092B-C50C-407E-A947-70E740481C1C}">
                <a14:useLocalDpi xmlns:a14="http://schemas.microsoft.com/office/drawing/2010/main" val="0"/>
              </a:ext>
            </a:extLst>
          </a:blip>
          <a:stretch>
            <a:fillRect/>
          </a:stretch>
        </p:blipFill>
        <p:spPr>
          <a:xfrm>
            <a:off x="381000" y="1524000"/>
            <a:ext cx="7734300" cy="4178300"/>
          </a:xfrm>
          <a:prstGeom prst="rect">
            <a:avLst/>
          </a:prstGeom>
        </p:spPr>
      </p:pic>
      <p:sp>
        <p:nvSpPr>
          <p:cNvPr id="4" name="TextBox 3"/>
          <p:cNvSpPr txBox="1"/>
          <p:nvPr/>
        </p:nvSpPr>
        <p:spPr>
          <a:xfrm>
            <a:off x="279400" y="5778500"/>
            <a:ext cx="7620000" cy="523220"/>
          </a:xfrm>
          <a:prstGeom prst="rect">
            <a:avLst/>
          </a:prstGeom>
          <a:noFill/>
        </p:spPr>
        <p:txBody>
          <a:bodyPr vert="horz" rtlCol="0">
            <a:spAutoFit/>
          </a:bodyPr>
          <a:lstStyle/>
          <a:p>
            <a:r>
              <a:rPr lang="en-US" sz="1400" smtClean="0"/>
              <a:t>The telegraph could send a message exponentially faster than standard mail. Infer How did telecommunication innovations improve the standard of living in the United States?</a:t>
            </a:r>
            <a:endParaRPr lang="en-US" sz="1400"/>
          </a:p>
        </p:txBody>
      </p:sp>
    </p:spTree>
    <p:extLst>
      <p:ext uri="{BB962C8B-B14F-4D97-AF65-F5344CB8AC3E}">
        <p14:creationId xmlns:p14="http://schemas.microsoft.com/office/powerpoint/2010/main" val="13735255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smtClean="0">
                <a:solidFill>
                  <a:srgbClr val="0072BC"/>
                </a:solidFill>
              </a:rPr>
              <a:t>Innovation Drives Economic Development</a:t>
            </a:r>
            <a:endParaRPr lang="en-US" sz="2400" b="1">
              <a:solidFill>
                <a:srgbClr val="0072BC"/>
              </a:solidFill>
            </a:endParaRPr>
          </a:p>
        </p:txBody>
      </p:sp>
      <p:pic>
        <p:nvPicPr>
          <p:cNvPr id="3" name="Picture 2" descr="HSUS_SC_L01_M00005_FUL.png"/>
          <p:cNvPicPr>
            <a:picLocks/>
          </p:cNvPicPr>
          <p:nvPr/>
        </p:nvPicPr>
        <p:blipFill>
          <a:blip r:embed="rId2">
            <a:extLst>
              <a:ext uri="{28A0092B-C50C-407E-A947-70E740481C1C}">
                <a14:useLocalDpi xmlns:a14="http://schemas.microsoft.com/office/drawing/2010/main" val="0"/>
              </a:ext>
            </a:extLst>
          </a:blip>
          <a:stretch>
            <a:fillRect/>
          </a:stretch>
        </p:blipFill>
        <p:spPr>
          <a:xfrm>
            <a:off x="381000" y="1524000"/>
            <a:ext cx="7810500" cy="4178300"/>
          </a:xfrm>
          <a:prstGeom prst="rect">
            <a:avLst/>
          </a:prstGeom>
        </p:spPr>
      </p:pic>
      <p:sp>
        <p:nvSpPr>
          <p:cNvPr id="4" name="TextBox 3"/>
          <p:cNvSpPr txBox="1"/>
          <p:nvPr/>
        </p:nvSpPr>
        <p:spPr>
          <a:xfrm>
            <a:off x="279400" y="5778500"/>
            <a:ext cx="7620000" cy="523220"/>
          </a:xfrm>
          <a:prstGeom prst="rect">
            <a:avLst/>
          </a:prstGeom>
          <a:noFill/>
        </p:spPr>
        <p:txBody>
          <a:bodyPr vert="horz" rtlCol="0">
            <a:spAutoFit/>
          </a:bodyPr>
          <a:lstStyle/>
          <a:p>
            <a:r>
              <a:rPr lang="en-US" sz="1400" smtClean="0"/>
              <a:t>Railroads expanded across the country in the mid-nineteenth century. Analyze Maps What effect did railroads have on the production and distribution of goods?</a:t>
            </a:r>
            <a:endParaRPr lang="en-US" sz="1400"/>
          </a:p>
        </p:txBody>
      </p:sp>
    </p:spTree>
    <p:extLst>
      <p:ext uri="{BB962C8B-B14F-4D97-AF65-F5344CB8AC3E}">
        <p14:creationId xmlns:p14="http://schemas.microsoft.com/office/powerpoint/2010/main" val="41386626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dirty="0" smtClean="0">
                <a:solidFill>
                  <a:srgbClr val="0072BC"/>
                </a:solidFill>
              </a:rPr>
              <a:t>Industrialization and the New South</a:t>
            </a:r>
            <a:endParaRPr lang="en-US" sz="2400" b="1" dirty="0">
              <a:solidFill>
                <a:srgbClr val="0072BC"/>
              </a:solidFill>
            </a:endParaRPr>
          </a:p>
        </p:txBody>
      </p:sp>
      <p:sp>
        <p:nvSpPr>
          <p:cNvPr id="3" name="TextBox 2"/>
          <p:cNvSpPr txBox="1"/>
          <p:nvPr/>
        </p:nvSpPr>
        <p:spPr>
          <a:xfrm>
            <a:off x="279399" y="1460500"/>
            <a:ext cx="8551449" cy="4524315"/>
          </a:xfrm>
          <a:prstGeom prst="rect">
            <a:avLst/>
          </a:prstGeom>
          <a:noFill/>
        </p:spPr>
        <p:txBody>
          <a:bodyPr vert="horz" wrap="square" rtlCol="0">
            <a:spAutoFit/>
          </a:bodyPr>
          <a:lstStyle/>
          <a:p>
            <a:pPr marL="285750" indent="-285750">
              <a:buFont typeface="Arial" panose="020B0604020202020204" pitchFamily="34" charset="0"/>
              <a:buChar char="•"/>
            </a:pPr>
            <a:r>
              <a:rPr lang="en-US" sz="2400" dirty="0" smtClean="0"/>
              <a:t>Industry in the North boomed after the Civil War, but lagged behind in the South</a:t>
            </a:r>
          </a:p>
          <a:p>
            <a:pPr marL="285750" indent="-285750">
              <a:buFont typeface="Arial" panose="020B0604020202020204" pitchFamily="34" charset="0"/>
              <a:buChar char="•"/>
            </a:pPr>
            <a:r>
              <a:rPr lang="en-US" sz="2400" dirty="0" smtClean="0"/>
              <a:t>South previously focused on agriculture (</a:t>
            </a:r>
            <a:r>
              <a:rPr lang="en-US" sz="2400" b="1" dirty="0" smtClean="0"/>
              <a:t>cash crops</a:t>
            </a:r>
            <a:r>
              <a:rPr lang="en-US" sz="2400" dirty="0" smtClean="0"/>
              <a:t>- tobacco, cotton etc.)</a:t>
            </a:r>
          </a:p>
          <a:p>
            <a:pPr marL="285750" indent="-285750">
              <a:buFont typeface="Arial" panose="020B0604020202020204" pitchFamily="34" charset="0"/>
              <a:buChar char="•"/>
            </a:pPr>
            <a:r>
              <a:rPr lang="en-US" sz="2400" dirty="0" smtClean="0"/>
              <a:t>Atlanta newspaper editor, Henry Grady called for a </a:t>
            </a:r>
            <a:r>
              <a:rPr lang="en-US" sz="2400" b="1" dirty="0" smtClean="0"/>
              <a:t>“New South”</a:t>
            </a:r>
          </a:p>
          <a:p>
            <a:pPr marL="742950" lvl="1" indent="-285750">
              <a:buFont typeface="Arial" panose="020B0604020202020204" pitchFamily="34" charset="0"/>
              <a:buChar char="•"/>
            </a:pPr>
            <a:r>
              <a:rPr lang="en-US" sz="2400" dirty="0" smtClean="0"/>
              <a:t>Develop a diversified economy, including industry!</a:t>
            </a:r>
          </a:p>
          <a:p>
            <a:pPr marL="742950" lvl="1" indent="-285750">
              <a:buFont typeface="Arial" panose="020B0604020202020204" pitchFamily="34" charset="0"/>
              <a:buChar char="•"/>
            </a:pPr>
            <a:r>
              <a:rPr lang="en-US" sz="2400" dirty="0" smtClean="0"/>
              <a:t>Don’t rely so much on the North!</a:t>
            </a:r>
          </a:p>
          <a:p>
            <a:pPr marL="285750" indent="-285750">
              <a:buFont typeface="Arial" panose="020B0604020202020204" pitchFamily="34" charset="0"/>
              <a:buChar char="•"/>
            </a:pPr>
            <a:r>
              <a:rPr lang="en-US" sz="2400" dirty="0" smtClean="0"/>
              <a:t>Somewhat successful- tobacco-processing, stone quarrying, furniture making</a:t>
            </a:r>
          </a:p>
          <a:p>
            <a:pPr marL="742950" lvl="1" indent="-285750">
              <a:buFont typeface="Arial" panose="020B0604020202020204" pitchFamily="34" charset="0"/>
              <a:buChar char="•"/>
            </a:pPr>
            <a:r>
              <a:rPr lang="en-US" sz="2400" dirty="0" smtClean="0"/>
              <a:t>Example: Atlanta, Georgia, Knoxville, Tennessee, Birmingham, Alabama etc.</a:t>
            </a:r>
          </a:p>
        </p:txBody>
      </p:sp>
    </p:spTree>
    <p:extLst>
      <p:ext uri="{BB962C8B-B14F-4D97-AF65-F5344CB8AC3E}">
        <p14:creationId xmlns:p14="http://schemas.microsoft.com/office/powerpoint/2010/main" val="882082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ircle(in)">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circle(in)">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circle(in)">
                                      <p:cBhvr>
                                        <p:cTn id="37"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593595"/>
            <a:ext cx="7620000" cy="461665"/>
          </a:xfrm>
          <a:prstGeom prst="rect">
            <a:avLst/>
          </a:prstGeom>
          <a:noFill/>
        </p:spPr>
        <p:txBody>
          <a:bodyPr vert="horz" rtlCol="0">
            <a:spAutoFit/>
          </a:bodyPr>
          <a:lstStyle/>
          <a:p>
            <a:r>
              <a:rPr lang="en-US" sz="2400" b="1" smtClean="0">
                <a:solidFill>
                  <a:srgbClr val="0072BC"/>
                </a:solidFill>
              </a:rPr>
              <a:t>Industrialization and the New South</a:t>
            </a:r>
            <a:endParaRPr lang="en-US" sz="2400" b="1">
              <a:solidFill>
                <a:srgbClr val="0072BC"/>
              </a:solidFill>
            </a:endParaRPr>
          </a:p>
        </p:txBody>
      </p:sp>
      <p:sp>
        <p:nvSpPr>
          <p:cNvPr id="3" name="TextBox 2"/>
          <p:cNvSpPr txBox="1"/>
          <p:nvPr/>
        </p:nvSpPr>
        <p:spPr>
          <a:xfrm>
            <a:off x="279399" y="1460500"/>
            <a:ext cx="8563976" cy="3416320"/>
          </a:xfrm>
          <a:prstGeom prst="rect">
            <a:avLst/>
          </a:prstGeom>
          <a:noFill/>
        </p:spPr>
        <p:txBody>
          <a:bodyPr vert="horz" wrap="square" rtlCol="0">
            <a:spAutoFit/>
          </a:bodyPr>
          <a:lstStyle/>
          <a:p>
            <a:pPr marL="285750" indent="-285750">
              <a:buFont typeface="Arial" panose="020B0604020202020204" pitchFamily="34" charset="0"/>
              <a:buChar char="•"/>
            </a:pPr>
            <a:r>
              <a:rPr lang="en-US" sz="2400" dirty="0"/>
              <a:t>Needed railroad lines to connect southern industry/agriculture to northern markets</a:t>
            </a:r>
            <a:r>
              <a:rPr lang="en-US" sz="2400" dirty="0">
                <a:sym typeface="Wingdings" panose="05000000000000000000" pitchFamily="2" charset="2"/>
              </a:rPr>
              <a:t> only 2 by 1880s</a:t>
            </a:r>
          </a:p>
          <a:p>
            <a:pPr marL="285750" indent="-285750">
              <a:buFont typeface="Arial" panose="020B0604020202020204" pitchFamily="34" charset="0"/>
              <a:buChar char="•"/>
            </a:pPr>
            <a:r>
              <a:rPr lang="en-US" sz="2400" dirty="0">
                <a:sym typeface="Wingdings" panose="05000000000000000000" pitchFamily="2" charset="2"/>
              </a:rPr>
              <a:t>South remained mostly agricultural</a:t>
            </a:r>
          </a:p>
          <a:p>
            <a:pPr marL="742950" lvl="1" indent="-285750">
              <a:buFont typeface="Arial" panose="020B0604020202020204" pitchFamily="34" charset="0"/>
              <a:buChar char="•"/>
            </a:pPr>
            <a:r>
              <a:rPr lang="en-US" sz="2400" dirty="0">
                <a:sym typeface="Wingdings" panose="05000000000000000000" pitchFamily="2" charset="2"/>
              </a:rPr>
              <a:t>Lack of investment in education</a:t>
            </a:r>
          </a:p>
          <a:p>
            <a:pPr marL="742950" lvl="1" indent="-285750">
              <a:buFont typeface="Arial" panose="020B0604020202020204" pitchFamily="34" charset="0"/>
              <a:buChar char="•"/>
            </a:pPr>
            <a:r>
              <a:rPr lang="en-US" sz="2400" dirty="0"/>
              <a:t>Low wages= less workers</a:t>
            </a:r>
          </a:p>
          <a:p>
            <a:pPr marL="742950" lvl="1" indent="-285750">
              <a:buFont typeface="Arial" panose="020B0604020202020204" pitchFamily="34" charset="0"/>
              <a:buChar char="•"/>
            </a:pPr>
            <a:r>
              <a:rPr lang="en-US" sz="2400" dirty="0"/>
              <a:t>Lack of banks/capital to invest in industry</a:t>
            </a:r>
          </a:p>
          <a:p>
            <a:pPr marL="742950" lvl="1" indent="-285750">
              <a:buFont typeface="Arial" panose="020B0604020202020204" pitchFamily="34" charset="0"/>
              <a:buChar char="•"/>
            </a:pPr>
            <a:r>
              <a:rPr lang="en-US" sz="2400" dirty="0"/>
              <a:t>Needed to diversify agriculture too</a:t>
            </a:r>
            <a:r>
              <a:rPr lang="en-US" sz="2400" dirty="0">
                <a:sym typeface="Wingdings" panose="05000000000000000000" pitchFamily="2" charset="2"/>
              </a:rPr>
              <a:t> international competition for cotton and boll weevil destroyed cotton crop in 1890s</a:t>
            </a:r>
            <a:endParaRPr lang="en-US" sz="2400" dirty="0"/>
          </a:p>
        </p:txBody>
      </p:sp>
    </p:spTree>
    <p:extLst>
      <p:ext uri="{BB962C8B-B14F-4D97-AF65-F5344CB8AC3E}">
        <p14:creationId xmlns:p14="http://schemas.microsoft.com/office/powerpoint/2010/main" val="2778177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smtClean="0">
                <a:solidFill>
                  <a:srgbClr val="0072BC"/>
                </a:solidFill>
              </a:rPr>
              <a:t>Industrialization and the New South</a:t>
            </a:r>
            <a:endParaRPr lang="en-US" sz="2400" b="1">
              <a:solidFill>
                <a:srgbClr val="0072BC"/>
              </a:solidFill>
            </a:endParaRPr>
          </a:p>
        </p:txBody>
      </p:sp>
      <p:pic>
        <p:nvPicPr>
          <p:cNvPr id="3" name="Picture 2" descr="HSUS_SC_L01_R1041618_FUL.png"/>
          <p:cNvPicPr>
            <a:picLocks/>
          </p:cNvPicPr>
          <p:nvPr/>
        </p:nvPicPr>
        <p:blipFill>
          <a:blip r:embed="rId2">
            <a:extLst>
              <a:ext uri="{28A0092B-C50C-407E-A947-70E740481C1C}">
                <a14:useLocalDpi xmlns:a14="http://schemas.microsoft.com/office/drawing/2010/main" val="0"/>
              </a:ext>
            </a:extLst>
          </a:blip>
          <a:stretch>
            <a:fillRect/>
          </a:stretch>
        </p:blipFill>
        <p:spPr>
          <a:xfrm>
            <a:off x="381000" y="1524000"/>
            <a:ext cx="5575300" cy="4178300"/>
          </a:xfrm>
          <a:prstGeom prst="rect">
            <a:avLst/>
          </a:prstGeom>
        </p:spPr>
      </p:pic>
      <p:sp>
        <p:nvSpPr>
          <p:cNvPr id="4" name="TextBox 3"/>
          <p:cNvSpPr txBox="1"/>
          <p:nvPr/>
        </p:nvSpPr>
        <p:spPr>
          <a:xfrm>
            <a:off x="279400" y="5778500"/>
            <a:ext cx="7620000" cy="523220"/>
          </a:xfrm>
          <a:prstGeom prst="rect">
            <a:avLst/>
          </a:prstGeom>
          <a:noFill/>
        </p:spPr>
        <p:txBody>
          <a:bodyPr vert="horz" rtlCol="0">
            <a:spAutoFit/>
          </a:bodyPr>
          <a:lstStyle/>
          <a:p>
            <a:r>
              <a:rPr lang="en-US" sz="1400" smtClean="0"/>
              <a:t>A worker does her job in a typical Alabama textile mill in the early 1900s. Interpret In what way is this worker a symbol of the 'New South'?</a:t>
            </a:r>
            <a:endParaRPr lang="en-US" sz="1400"/>
          </a:p>
        </p:txBody>
      </p:sp>
    </p:spTree>
    <p:extLst>
      <p:ext uri="{BB962C8B-B14F-4D97-AF65-F5344CB8AC3E}">
        <p14:creationId xmlns:p14="http://schemas.microsoft.com/office/powerpoint/2010/main" val="12394788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smtClean="0">
                <a:solidFill>
                  <a:srgbClr val="0072BC"/>
                </a:solidFill>
              </a:rPr>
              <a:t>Industrialization and the New South</a:t>
            </a:r>
            <a:endParaRPr lang="en-US" sz="2400" b="1">
              <a:solidFill>
                <a:srgbClr val="0072BC"/>
              </a:solidFill>
            </a:endParaRPr>
          </a:p>
        </p:txBody>
      </p:sp>
      <p:pic>
        <p:nvPicPr>
          <p:cNvPr id="3" name="Picture 2" descr="HSUS_SC_L01_T00069_FUL.png"/>
          <p:cNvPicPr>
            <a:picLocks/>
          </p:cNvPicPr>
          <p:nvPr/>
        </p:nvPicPr>
        <p:blipFill>
          <a:blip r:embed="rId2">
            <a:extLst>
              <a:ext uri="{28A0092B-C50C-407E-A947-70E740481C1C}">
                <a14:useLocalDpi xmlns:a14="http://schemas.microsoft.com/office/drawing/2010/main" val="0"/>
              </a:ext>
            </a:extLst>
          </a:blip>
          <a:stretch>
            <a:fillRect/>
          </a:stretch>
        </p:blipFill>
        <p:spPr>
          <a:xfrm>
            <a:off x="381000" y="1524000"/>
            <a:ext cx="7810500" cy="4178300"/>
          </a:xfrm>
          <a:prstGeom prst="rect">
            <a:avLst/>
          </a:prstGeom>
        </p:spPr>
      </p:pic>
      <p:sp>
        <p:nvSpPr>
          <p:cNvPr id="4" name="TextBox 3"/>
          <p:cNvSpPr txBox="1"/>
          <p:nvPr/>
        </p:nvSpPr>
        <p:spPr>
          <a:xfrm>
            <a:off x="279399" y="5778500"/>
            <a:ext cx="8526398" cy="523220"/>
          </a:xfrm>
          <a:prstGeom prst="rect">
            <a:avLst/>
          </a:prstGeom>
          <a:noFill/>
        </p:spPr>
        <p:txBody>
          <a:bodyPr vert="horz" wrap="square" rtlCol="0">
            <a:spAutoFit/>
          </a:bodyPr>
          <a:lstStyle/>
          <a:p>
            <a:r>
              <a:rPr lang="en-US" sz="1400" dirty="0" smtClean="0"/>
              <a:t>The South's percentage of income relative to its population fell after the Civil War. Analyze Graphs What does the decline in distribution of income between 1860 and 1880 tell you about the South's economy?</a:t>
            </a:r>
            <a:endParaRPr lang="en-US" sz="1400" dirty="0"/>
          </a:p>
        </p:txBody>
      </p:sp>
    </p:spTree>
    <p:extLst>
      <p:ext uri="{BB962C8B-B14F-4D97-AF65-F5344CB8AC3E}">
        <p14:creationId xmlns:p14="http://schemas.microsoft.com/office/powerpoint/2010/main" val="34274672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his waterway full of barges is beset on both sides by billowing industrial smoke stacks.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708" y="489777"/>
            <a:ext cx="8813130" cy="53097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84138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smtClean="0">
                <a:solidFill>
                  <a:srgbClr val="0072BC"/>
                </a:solidFill>
              </a:rPr>
              <a:t>The Effects of Industrialization</a:t>
            </a:r>
            <a:endParaRPr lang="en-US" sz="2400" b="1">
              <a:solidFill>
                <a:srgbClr val="0072BC"/>
              </a:solidFill>
            </a:endParaRPr>
          </a:p>
        </p:txBody>
      </p:sp>
      <p:pic>
        <p:nvPicPr>
          <p:cNvPr id="3" name="Picture 2" descr="HSUS_SC_L01_R1041625_FUL.png"/>
          <p:cNvPicPr>
            <a:picLocks/>
          </p:cNvPicPr>
          <p:nvPr/>
        </p:nvPicPr>
        <p:blipFill>
          <a:blip r:embed="rId2">
            <a:extLst>
              <a:ext uri="{28A0092B-C50C-407E-A947-70E740481C1C}">
                <a14:useLocalDpi xmlns:a14="http://schemas.microsoft.com/office/drawing/2010/main" val="0"/>
              </a:ext>
            </a:extLst>
          </a:blip>
          <a:stretch>
            <a:fillRect/>
          </a:stretch>
        </p:blipFill>
        <p:spPr>
          <a:xfrm>
            <a:off x="381000" y="1524000"/>
            <a:ext cx="7835900" cy="4178300"/>
          </a:xfrm>
          <a:prstGeom prst="rect">
            <a:avLst/>
          </a:prstGeom>
        </p:spPr>
      </p:pic>
      <p:sp>
        <p:nvSpPr>
          <p:cNvPr id="4" name="TextBox 3"/>
          <p:cNvSpPr txBox="1"/>
          <p:nvPr/>
        </p:nvSpPr>
        <p:spPr>
          <a:xfrm>
            <a:off x="279400" y="5778500"/>
            <a:ext cx="8125564" cy="523220"/>
          </a:xfrm>
          <a:prstGeom prst="rect">
            <a:avLst/>
          </a:prstGeom>
          <a:noFill/>
        </p:spPr>
        <p:txBody>
          <a:bodyPr vert="horz" wrap="square" rtlCol="0">
            <a:spAutoFit/>
          </a:bodyPr>
          <a:lstStyle/>
          <a:p>
            <a:r>
              <a:rPr lang="en-US" sz="1400" dirty="0" smtClean="0"/>
              <a:t>From freight yards such as this massive complex in New York City, American industry transported food and other goods nationwide, greatly increasing Americans' access to consumer products.</a:t>
            </a:r>
            <a:endParaRPr lang="en-US" sz="1400" dirty="0"/>
          </a:p>
        </p:txBody>
      </p:sp>
    </p:spTree>
    <p:extLst>
      <p:ext uri="{BB962C8B-B14F-4D97-AF65-F5344CB8AC3E}">
        <p14:creationId xmlns:p14="http://schemas.microsoft.com/office/powerpoint/2010/main" val="32390507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smtClean="0">
                <a:solidFill>
                  <a:srgbClr val="0072BC"/>
                </a:solidFill>
              </a:rPr>
              <a:t>Quiz: American Industry Grows</a:t>
            </a:r>
            <a:endParaRPr lang="en-US" sz="2400" b="1">
              <a:solidFill>
                <a:srgbClr val="0072BC"/>
              </a:solidFill>
            </a:endParaRPr>
          </a:p>
        </p:txBody>
      </p:sp>
      <p:sp>
        <p:nvSpPr>
          <p:cNvPr id="3" name="TextBox 2"/>
          <p:cNvSpPr txBox="1"/>
          <p:nvPr/>
        </p:nvSpPr>
        <p:spPr>
          <a:xfrm>
            <a:off x="279400" y="1460500"/>
            <a:ext cx="7620000" cy="1569660"/>
          </a:xfrm>
          <a:prstGeom prst="rect">
            <a:avLst/>
          </a:prstGeom>
          <a:noFill/>
        </p:spPr>
        <p:txBody>
          <a:bodyPr vert="horz" rtlCol="0">
            <a:spAutoFit/>
          </a:bodyPr>
          <a:lstStyle/>
          <a:p>
            <a:r>
              <a:rPr lang="en-US" sz="1600" smtClean="0"/>
              <a:t>During the second Industrial Revolution, immigration was necessary to</a:t>
            </a:r>
          </a:p>
          <a:p>
            <a:endParaRPr lang="en-US" sz="1600" smtClean="0"/>
          </a:p>
          <a:p>
            <a:r>
              <a:rPr lang="en-US" sz="1600" smtClean="0"/>
              <a:t>A.  drive down labor costs.</a:t>
            </a:r>
          </a:p>
          <a:p>
            <a:r>
              <a:rPr lang="en-US" sz="1600" smtClean="0"/>
              <a:t>B.  provide needed labor.</a:t>
            </a:r>
          </a:p>
          <a:p>
            <a:r>
              <a:rPr lang="en-US" sz="1600" smtClean="0"/>
              <a:t>C.  provide a market for manufactured goods.</a:t>
            </a:r>
          </a:p>
          <a:p>
            <a:r>
              <a:rPr lang="en-US" sz="1600" smtClean="0"/>
              <a:t>D.  populate the cities.</a:t>
            </a:r>
            <a:endParaRPr lang="en-US" sz="1600"/>
          </a:p>
        </p:txBody>
      </p:sp>
    </p:spTree>
    <p:extLst>
      <p:ext uri="{BB962C8B-B14F-4D97-AF65-F5344CB8AC3E}">
        <p14:creationId xmlns:p14="http://schemas.microsoft.com/office/powerpoint/2010/main" val="18263424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smtClean="0">
                <a:solidFill>
                  <a:srgbClr val="0072BC"/>
                </a:solidFill>
              </a:rPr>
              <a:t>Quiz: Innovation Drives Economic Development</a:t>
            </a:r>
            <a:endParaRPr lang="en-US" sz="2400" b="1">
              <a:solidFill>
                <a:srgbClr val="0072BC"/>
              </a:solidFill>
            </a:endParaRPr>
          </a:p>
        </p:txBody>
      </p:sp>
      <p:sp>
        <p:nvSpPr>
          <p:cNvPr id="3" name="TextBox 2"/>
          <p:cNvSpPr txBox="1"/>
          <p:nvPr/>
        </p:nvSpPr>
        <p:spPr>
          <a:xfrm>
            <a:off x="279400" y="1460500"/>
            <a:ext cx="7620000" cy="1569660"/>
          </a:xfrm>
          <a:prstGeom prst="rect">
            <a:avLst/>
          </a:prstGeom>
          <a:noFill/>
        </p:spPr>
        <p:txBody>
          <a:bodyPr vert="horz" rtlCol="0">
            <a:spAutoFit/>
          </a:bodyPr>
          <a:lstStyle/>
          <a:p>
            <a:r>
              <a:rPr lang="en-US" sz="1600" smtClean="0"/>
              <a:t>The most significant reason railroads encouraged industrial growth was</a:t>
            </a:r>
          </a:p>
          <a:p>
            <a:endParaRPr lang="en-US" sz="1600" smtClean="0"/>
          </a:p>
          <a:p>
            <a:r>
              <a:rPr lang="en-US" sz="1600" smtClean="0"/>
              <a:t>A.  the efficient transportation of raw materials and finished goods.</a:t>
            </a:r>
          </a:p>
          <a:p>
            <a:r>
              <a:rPr lang="en-US" sz="1600" smtClean="0"/>
              <a:t>B.  the increase in labor necessary to build railroad cars.</a:t>
            </a:r>
          </a:p>
          <a:p>
            <a:r>
              <a:rPr lang="en-US" sz="1600" smtClean="0"/>
              <a:t>C.  the connection of the east and west coasts via railways.</a:t>
            </a:r>
          </a:p>
          <a:p>
            <a:r>
              <a:rPr lang="en-US" sz="1600" smtClean="0"/>
              <a:t>D.  the use of the Bessemer process to build steel tracks.</a:t>
            </a:r>
            <a:endParaRPr lang="en-US" sz="1600"/>
          </a:p>
        </p:txBody>
      </p:sp>
    </p:spTree>
    <p:extLst>
      <p:ext uri="{BB962C8B-B14F-4D97-AF65-F5344CB8AC3E}">
        <p14:creationId xmlns:p14="http://schemas.microsoft.com/office/powerpoint/2010/main" val="17011832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381000" y="1397000"/>
            <a:ext cx="8039100" cy="1588"/>
          </a:xfrm>
          <a:prstGeom prst="line">
            <a:avLst/>
          </a:prstGeom>
          <a:ln>
            <a:solidFill>
              <a:srgbClr val="7F7F7F"/>
            </a:solidFill>
          </a:ln>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279400" y="1524000"/>
            <a:ext cx="7620000" cy="400110"/>
          </a:xfrm>
          <a:prstGeom prst="rect">
            <a:avLst/>
          </a:prstGeom>
          <a:noFill/>
        </p:spPr>
        <p:txBody>
          <a:bodyPr vert="horz" rtlCol="0">
            <a:spAutoFit/>
          </a:bodyPr>
          <a:lstStyle/>
          <a:p>
            <a:r>
              <a:rPr lang="en-US" sz="2000" b="1" smtClean="0">
                <a:solidFill>
                  <a:srgbClr val="0072BC"/>
                </a:solidFill>
              </a:rPr>
              <a:t>Learning Objectives</a:t>
            </a:r>
            <a:endParaRPr lang="en-US" sz="2000" b="1">
              <a:solidFill>
                <a:srgbClr val="0072BC"/>
              </a:solidFill>
            </a:endParaRPr>
          </a:p>
        </p:txBody>
      </p:sp>
      <p:sp>
        <p:nvSpPr>
          <p:cNvPr id="5" name="TextBox 4"/>
          <p:cNvSpPr txBox="1"/>
          <p:nvPr/>
        </p:nvSpPr>
        <p:spPr>
          <a:xfrm>
            <a:off x="279399" y="2032000"/>
            <a:ext cx="8388611" cy="3046988"/>
          </a:xfrm>
          <a:prstGeom prst="rect">
            <a:avLst/>
          </a:prstGeom>
          <a:noFill/>
        </p:spPr>
        <p:txBody>
          <a:bodyPr vert="horz" wrap="square" rtlCol="0">
            <a:spAutoFit/>
          </a:bodyPr>
          <a:lstStyle/>
          <a:p>
            <a:pPr marL="342900" indent="-342900">
              <a:buChar char="•"/>
            </a:pPr>
            <a:r>
              <a:rPr lang="en-US" sz="2400" dirty="0" smtClean="0"/>
              <a:t>Analyze the factors that encouraged industrialization in the United States in the late 1800s.</a:t>
            </a:r>
          </a:p>
          <a:p>
            <a:pPr marL="342900" indent="-342900">
              <a:buChar char="•"/>
            </a:pPr>
            <a:r>
              <a:rPr lang="en-US" sz="2400" dirty="0" smtClean="0"/>
              <a:t>Explain how new inventions, scientific discoveries, and technological innovations fueled growth and improved the standard of living.</a:t>
            </a:r>
          </a:p>
          <a:p>
            <a:pPr marL="342900" indent="-342900">
              <a:buChar char="•"/>
            </a:pPr>
            <a:r>
              <a:rPr lang="en-US" sz="2400" dirty="0" smtClean="0"/>
              <a:t>Explain the challenges faced by the South in industry and agriculture in the late 1800s.</a:t>
            </a:r>
          </a:p>
          <a:p>
            <a:pPr marL="342900" indent="-342900">
              <a:buChar char="•"/>
            </a:pPr>
            <a:r>
              <a:rPr lang="en-US" sz="2400" dirty="0" smtClean="0"/>
              <a:t>Describe the impact of industrialization in the late 1800s.</a:t>
            </a:r>
            <a:endParaRPr lang="en-US" sz="2400" dirty="0"/>
          </a:p>
        </p:txBody>
      </p:sp>
      <p:sp>
        <p:nvSpPr>
          <p:cNvPr id="6" name="TextBox 5"/>
          <p:cNvSpPr txBox="1"/>
          <p:nvPr/>
        </p:nvSpPr>
        <p:spPr>
          <a:xfrm>
            <a:off x="279400" y="486920"/>
            <a:ext cx="7620000" cy="830997"/>
          </a:xfrm>
          <a:prstGeom prst="rect">
            <a:avLst/>
          </a:prstGeom>
          <a:noFill/>
        </p:spPr>
        <p:txBody>
          <a:bodyPr vert="horz" rtlCol="0">
            <a:spAutoFit/>
          </a:bodyPr>
          <a:lstStyle/>
          <a:p>
            <a:r>
              <a:rPr lang="en-US" sz="2400" b="1" dirty="0" smtClean="0">
                <a:solidFill>
                  <a:srgbClr val="DC0202"/>
                </a:solidFill>
              </a:rPr>
              <a:t>Industry and Immigration (1865-1914)</a:t>
            </a:r>
          </a:p>
          <a:p>
            <a:r>
              <a:rPr lang="en-US" sz="2400" b="1" dirty="0" smtClean="0"/>
              <a:t>Lesson 1 </a:t>
            </a:r>
            <a:r>
              <a:rPr lang="en-US" sz="2400" dirty="0" smtClean="0"/>
              <a:t>Innovation Boosts Growth</a:t>
            </a:r>
          </a:p>
        </p:txBody>
      </p:sp>
    </p:spTree>
    <p:extLst>
      <p:ext uri="{BB962C8B-B14F-4D97-AF65-F5344CB8AC3E}">
        <p14:creationId xmlns:p14="http://schemas.microsoft.com/office/powerpoint/2010/main" val="40385265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smtClean="0">
                <a:solidFill>
                  <a:srgbClr val="0072BC"/>
                </a:solidFill>
              </a:rPr>
              <a:t>Quiz: Industrialization and the New South</a:t>
            </a:r>
            <a:endParaRPr lang="en-US" sz="2400" b="1">
              <a:solidFill>
                <a:srgbClr val="0072BC"/>
              </a:solidFill>
            </a:endParaRPr>
          </a:p>
        </p:txBody>
      </p:sp>
      <p:sp>
        <p:nvSpPr>
          <p:cNvPr id="3" name="TextBox 2"/>
          <p:cNvSpPr txBox="1"/>
          <p:nvPr/>
        </p:nvSpPr>
        <p:spPr>
          <a:xfrm>
            <a:off x="279400" y="1460500"/>
            <a:ext cx="7620000" cy="1569660"/>
          </a:xfrm>
          <a:prstGeom prst="rect">
            <a:avLst/>
          </a:prstGeom>
          <a:noFill/>
        </p:spPr>
        <p:txBody>
          <a:bodyPr vert="horz" rtlCol="0">
            <a:spAutoFit/>
          </a:bodyPr>
          <a:lstStyle/>
          <a:p>
            <a:r>
              <a:rPr lang="en-US" sz="1600" smtClean="0"/>
              <a:t>Of the three key elements needed to promote industry, the South lacked</a:t>
            </a:r>
          </a:p>
          <a:p>
            <a:endParaRPr lang="en-US" sz="1600" smtClean="0"/>
          </a:p>
          <a:p>
            <a:r>
              <a:rPr lang="en-US" sz="1600" smtClean="0"/>
              <a:t>A.  all three: natural resources, labor, and investment.</a:t>
            </a:r>
          </a:p>
          <a:p>
            <a:r>
              <a:rPr lang="en-US" sz="1600" smtClean="0"/>
              <a:t>B.  two: an educated labor force and capital investment.</a:t>
            </a:r>
          </a:p>
          <a:p>
            <a:r>
              <a:rPr lang="en-US" sz="1600" smtClean="0"/>
              <a:t>C.  two: natural resources and an educated labor force.</a:t>
            </a:r>
          </a:p>
          <a:p>
            <a:r>
              <a:rPr lang="en-US" sz="1600" smtClean="0"/>
              <a:t>D.  two: natural resources and capital investment.</a:t>
            </a:r>
            <a:endParaRPr lang="en-US" sz="1600"/>
          </a:p>
        </p:txBody>
      </p:sp>
    </p:spTree>
    <p:extLst>
      <p:ext uri="{BB962C8B-B14F-4D97-AF65-F5344CB8AC3E}">
        <p14:creationId xmlns:p14="http://schemas.microsoft.com/office/powerpoint/2010/main" val="24844495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smtClean="0">
                <a:solidFill>
                  <a:srgbClr val="0072BC"/>
                </a:solidFill>
              </a:rPr>
              <a:t>Quiz: The Effects of Industrialization</a:t>
            </a:r>
            <a:endParaRPr lang="en-US" sz="2400" b="1">
              <a:solidFill>
                <a:srgbClr val="0072BC"/>
              </a:solidFill>
            </a:endParaRPr>
          </a:p>
        </p:txBody>
      </p:sp>
      <p:sp>
        <p:nvSpPr>
          <p:cNvPr id="3" name="TextBox 2"/>
          <p:cNvSpPr txBox="1"/>
          <p:nvPr/>
        </p:nvSpPr>
        <p:spPr>
          <a:xfrm>
            <a:off x="279400" y="1460500"/>
            <a:ext cx="7620000" cy="1569660"/>
          </a:xfrm>
          <a:prstGeom prst="rect">
            <a:avLst/>
          </a:prstGeom>
          <a:noFill/>
        </p:spPr>
        <p:txBody>
          <a:bodyPr vert="horz" rtlCol="0">
            <a:spAutoFit/>
          </a:bodyPr>
          <a:lstStyle/>
          <a:p>
            <a:r>
              <a:rPr lang="en-US" sz="1600" smtClean="0"/>
              <a:t>In the 1880s, farmers were put out of work by</a:t>
            </a:r>
          </a:p>
          <a:p>
            <a:endParaRPr lang="en-US" sz="1600" smtClean="0"/>
          </a:p>
          <a:p>
            <a:r>
              <a:rPr lang="en-US" sz="1600" smtClean="0"/>
              <a:t>A.  competition with world markets.</a:t>
            </a:r>
          </a:p>
          <a:p>
            <a:r>
              <a:rPr lang="en-US" sz="1600" smtClean="0"/>
              <a:t>B.  the development of ways to preserve food.</a:t>
            </a:r>
          </a:p>
          <a:p>
            <a:r>
              <a:rPr lang="en-US" sz="1600" smtClean="0"/>
              <a:t>C.  the mechanization of farming methods.</a:t>
            </a:r>
          </a:p>
          <a:p>
            <a:r>
              <a:rPr lang="en-US" sz="1600" smtClean="0"/>
              <a:t>D.  poor weather conditions.</a:t>
            </a:r>
            <a:endParaRPr lang="en-US" sz="1600"/>
          </a:p>
        </p:txBody>
      </p:sp>
    </p:spTree>
    <p:extLst>
      <p:ext uri="{BB962C8B-B14F-4D97-AF65-F5344CB8AC3E}">
        <p14:creationId xmlns:p14="http://schemas.microsoft.com/office/powerpoint/2010/main" val="2209737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dirty="0" smtClean="0">
                <a:solidFill>
                  <a:srgbClr val="0072BC"/>
                </a:solidFill>
              </a:rPr>
              <a:t>American Industry Grows</a:t>
            </a:r>
            <a:endParaRPr lang="en-US" sz="2400" b="1" dirty="0">
              <a:solidFill>
                <a:srgbClr val="0072BC"/>
              </a:solidFill>
            </a:endParaRPr>
          </a:p>
        </p:txBody>
      </p:sp>
      <p:sp>
        <p:nvSpPr>
          <p:cNvPr id="3" name="TextBox 2"/>
          <p:cNvSpPr txBox="1"/>
          <p:nvPr/>
        </p:nvSpPr>
        <p:spPr>
          <a:xfrm>
            <a:off x="279399" y="1460500"/>
            <a:ext cx="8363559" cy="3046988"/>
          </a:xfrm>
          <a:prstGeom prst="rect">
            <a:avLst/>
          </a:prstGeom>
          <a:noFill/>
        </p:spPr>
        <p:txBody>
          <a:bodyPr vert="horz" wrap="square" rtlCol="0">
            <a:spAutoFit/>
          </a:bodyPr>
          <a:lstStyle/>
          <a:p>
            <a:pPr marL="285750" indent="-285750">
              <a:buFont typeface="Arial" pitchFamily="34" charset="0"/>
              <a:buChar char="•"/>
            </a:pPr>
            <a:r>
              <a:rPr lang="en-US" sz="2400" dirty="0" smtClean="0"/>
              <a:t>1</a:t>
            </a:r>
            <a:r>
              <a:rPr lang="en-US" sz="2400" baseline="30000" dirty="0" smtClean="0"/>
              <a:t>st</a:t>
            </a:r>
            <a:r>
              <a:rPr lang="en-US" sz="2400" dirty="0" smtClean="0"/>
              <a:t> Industrial Revolution started in Europe in the 1700s</a:t>
            </a:r>
          </a:p>
          <a:p>
            <a:pPr marL="742950" lvl="1" indent="-285750">
              <a:buFont typeface="Arial" pitchFamily="34" charset="0"/>
              <a:buChar char="•"/>
            </a:pPr>
            <a:r>
              <a:rPr lang="en-US" sz="2400" dirty="0" smtClean="0"/>
              <a:t>Spread to US; focused on steam power (using coal and iron) and the factory system</a:t>
            </a:r>
          </a:p>
          <a:p>
            <a:pPr marL="285750" indent="-285750">
              <a:buFont typeface="Arial" pitchFamily="34" charset="0"/>
              <a:buChar char="•"/>
            </a:pPr>
            <a:r>
              <a:rPr lang="en-US" sz="2400" dirty="0" smtClean="0"/>
              <a:t>Civil War’s effected the US’s need for manufactured products</a:t>
            </a:r>
          </a:p>
          <a:p>
            <a:pPr marL="742950" lvl="1" indent="-285750">
              <a:buFont typeface="Arial" pitchFamily="34" charset="0"/>
              <a:buChar char="•"/>
            </a:pPr>
            <a:r>
              <a:rPr lang="en-US" sz="2400" dirty="0" smtClean="0"/>
              <a:t>Weapons, uniforms, medical supplies</a:t>
            </a:r>
            <a:r>
              <a:rPr lang="en-US" sz="2400" dirty="0" smtClean="0">
                <a:sym typeface="Wingdings" pitchFamily="2" charset="2"/>
              </a:rPr>
              <a:t> mass produced!</a:t>
            </a:r>
          </a:p>
          <a:p>
            <a:pPr marL="742950" lvl="1" indent="-285750">
              <a:buFont typeface="Arial" pitchFamily="34" charset="0"/>
              <a:buChar char="•"/>
            </a:pPr>
            <a:r>
              <a:rPr lang="en-US" sz="2400" dirty="0" smtClean="0">
                <a:sym typeface="Wingdings" pitchFamily="2" charset="2"/>
              </a:rPr>
              <a:t>Start of the </a:t>
            </a:r>
            <a:r>
              <a:rPr lang="en-US" sz="2400" b="1" dirty="0" smtClean="0">
                <a:sym typeface="Wingdings" pitchFamily="2" charset="2"/>
              </a:rPr>
              <a:t>2</a:t>
            </a:r>
            <a:r>
              <a:rPr lang="en-US" sz="2400" b="1" baseline="30000" dirty="0" smtClean="0">
                <a:sym typeface="Wingdings" pitchFamily="2" charset="2"/>
              </a:rPr>
              <a:t>nd</a:t>
            </a:r>
            <a:r>
              <a:rPr lang="en-US" sz="2400" b="1" dirty="0" smtClean="0">
                <a:sym typeface="Wingdings" pitchFamily="2" charset="2"/>
              </a:rPr>
              <a:t> Industrial Revolution</a:t>
            </a:r>
          </a:p>
        </p:txBody>
      </p:sp>
    </p:spTree>
    <p:extLst>
      <p:ext uri="{BB962C8B-B14F-4D97-AF65-F5344CB8AC3E}">
        <p14:creationId xmlns:p14="http://schemas.microsoft.com/office/powerpoint/2010/main" val="3533073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dirty="0" smtClean="0">
                <a:solidFill>
                  <a:srgbClr val="0072BC"/>
                </a:solidFill>
              </a:rPr>
              <a:t>American Industry Grows</a:t>
            </a:r>
            <a:endParaRPr lang="en-US" sz="2400" b="1" dirty="0">
              <a:solidFill>
                <a:srgbClr val="0072BC"/>
              </a:solidFill>
            </a:endParaRPr>
          </a:p>
        </p:txBody>
      </p:sp>
      <p:sp>
        <p:nvSpPr>
          <p:cNvPr id="3" name="TextBox 2"/>
          <p:cNvSpPr txBox="1"/>
          <p:nvPr/>
        </p:nvSpPr>
        <p:spPr>
          <a:xfrm>
            <a:off x="279400" y="1460500"/>
            <a:ext cx="8676710" cy="4524315"/>
          </a:xfrm>
          <a:prstGeom prst="rect">
            <a:avLst/>
          </a:prstGeom>
          <a:noFill/>
        </p:spPr>
        <p:txBody>
          <a:bodyPr vert="horz" wrap="square" rtlCol="0">
            <a:spAutoFit/>
          </a:bodyPr>
          <a:lstStyle/>
          <a:p>
            <a:pPr marL="342900" indent="-342900">
              <a:buChar char="•"/>
            </a:pPr>
            <a:r>
              <a:rPr lang="en-US" sz="2400" dirty="0" smtClean="0"/>
              <a:t>America was the perfect place for the growth of industry</a:t>
            </a:r>
          </a:p>
          <a:p>
            <a:pPr marL="800100" lvl="1" indent="-342900">
              <a:buChar char="•"/>
            </a:pPr>
            <a:r>
              <a:rPr lang="en-US" sz="2400" dirty="0" smtClean="0"/>
              <a:t>Access to natural resources to fuel economic development</a:t>
            </a:r>
          </a:p>
          <a:p>
            <a:pPr marL="1257300" lvl="2" indent="-342900">
              <a:buChar char="•"/>
            </a:pPr>
            <a:r>
              <a:rPr lang="en-US" sz="2400" dirty="0" smtClean="0"/>
              <a:t>Coal, timber, oil and rivers (transportation and hydroelectric power)</a:t>
            </a:r>
          </a:p>
          <a:p>
            <a:pPr marL="742950" lvl="1" indent="-285750">
              <a:buFont typeface="Arial" pitchFamily="34" charset="0"/>
              <a:buChar char="•"/>
            </a:pPr>
            <a:r>
              <a:rPr lang="en-US" sz="2400" dirty="0" smtClean="0"/>
              <a:t>Growing work force to act as labor- immigration!</a:t>
            </a:r>
          </a:p>
          <a:p>
            <a:pPr marL="800100" lvl="1" indent="-342900">
              <a:buChar char="•"/>
            </a:pPr>
            <a:r>
              <a:rPr lang="en-US" sz="2400" dirty="0" smtClean="0"/>
              <a:t>Growing entrepreneur class to guide the industrial process (believed in </a:t>
            </a:r>
            <a:r>
              <a:rPr lang="en-US" sz="2400" b="1" dirty="0" smtClean="0"/>
              <a:t>free enterprise</a:t>
            </a:r>
            <a:r>
              <a:rPr lang="en-US" sz="2400" dirty="0" smtClean="0"/>
              <a:t>)</a:t>
            </a:r>
          </a:p>
          <a:p>
            <a:pPr marL="1257300" lvl="2" indent="-342900">
              <a:buChar char="•"/>
            </a:pPr>
            <a:r>
              <a:rPr lang="en-US" sz="2400" dirty="0" smtClean="0"/>
              <a:t>Aided by Horatio Alger’s stories about “rags to riches”</a:t>
            </a:r>
          </a:p>
          <a:p>
            <a:pPr marL="800100" lvl="1" indent="-342900">
              <a:buChar char="•"/>
            </a:pPr>
            <a:r>
              <a:rPr lang="en-US" sz="2400" b="1" dirty="0" smtClean="0"/>
              <a:t>Laissez-Faire</a:t>
            </a:r>
            <a:r>
              <a:rPr lang="en-US" sz="2400" dirty="0" smtClean="0"/>
              <a:t> economic policies by the government</a:t>
            </a:r>
          </a:p>
          <a:p>
            <a:pPr marL="1257300" lvl="2" indent="-342900">
              <a:buChar char="•"/>
            </a:pPr>
            <a:r>
              <a:rPr lang="en-US" sz="2400" dirty="0" smtClean="0"/>
              <a:t>Less government involvement in business</a:t>
            </a:r>
          </a:p>
          <a:p>
            <a:pPr marL="1257300" lvl="2" indent="-342900">
              <a:buChar char="•"/>
            </a:pPr>
            <a:r>
              <a:rPr lang="en-US" sz="2400" dirty="0" smtClean="0"/>
              <a:t>Creation of </a:t>
            </a:r>
            <a:r>
              <a:rPr lang="en-US" sz="2400" b="1" dirty="0" smtClean="0"/>
              <a:t>protective tariffs</a:t>
            </a:r>
            <a:endParaRPr lang="en-US" sz="2400" b="1" dirty="0"/>
          </a:p>
        </p:txBody>
      </p:sp>
    </p:spTree>
    <p:extLst>
      <p:ext uri="{BB962C8B-B14F-4D97-AF65-F5344CB8AC3E}">
        <p14:creationId xmlns:p14="http://schemas.microsoft.com/office/powerpoint/2010/main" val="3664643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down)">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wipe(down)">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smtClean="0">
                <a:solidFill>
                  <a:srgbClr val="0072BC"/>
                </a:solidFill>
              </a:rPr>
              <a:t>American Industry Grows</a:t>
            </a:r>
            <a:endParaRPr lang="en-US" sz="2400" b="1">
              <a:solidFill>
                <a:srgbClr val="0072BC"/>
              </a:solidFill>
            </a:endParaRPr>
          </a:p>
        </p:txBody>
      </p:sp>
      <p:pic>
        <p:nvPicPr>
          <p:cNvPr id="3" name="Picture 2" descr="HSUS_SC_L01_R1041604_FUL.png"/>
          <p:cNvPicPr>
            <a:picLocks/>
          </p:cNvPicPr>
          <p:nvPr/>
        </p:nvPicPr>
        <p:blipFill>
          <a:blip r:embed="rId2">
            <a:extLst>
              <a:ext uri="{28A0092B-C50C-407E-A947-70E740481C1C}">
                <a14:useLocalDpi xmlns:a14="http://schemas.microsoft.com/office/drawing/2010/main" val="0"/>
              </a:ext>
            </a:extLst>
          </a:blip>
          <a:stretch>
            <a:fillRect/>
          </a:stretch>
        </p:blipFill>
        <p:spPr>
          <a:xfrm>
            <a:off x="2760945" y="1524000"/>
            <a:ext cx="3365500" cy="4178300"/>
          </a:xfrm>
          <a:prstGeom prst="rect">
            <a:avLst/>
          </a:prstGeom>
        </p:spPr>
      </p:pic>
      <p:sp>
        <p:nvSpPr>
          <p:cNvPr id="4" name="TextBox 3"/>
          <p:cNvSpPr txBox="1"/>
          <p:nvPr/>
        </p:nvSpPr>
        <p:spPr>
          <a:xfrm>
            <a:off x="279400" y="5778500"/>
            <a:ext cx="7620000" cy="523220"/>
          </a:xfrm>
          <a:prstGeom prst="rect">
            <a:avLst/>
          </a:prstGeom>
          <a:noFill/>
        </p:spPr>
        <p:txBody>
          <a:bodyPr vert="horz" rtlCol="0">
            <a:spAutoFit/>
          </a:bodyPr>
          <a:lstStyle/>
          <a:p>
            <a:r>
              <a:rPr lang="en-US" sz="1400" smtClean="0"/>
              <a:t>President Grant and foreign visitors view the Corliss steam engine, part of the 1876 Centennial Exhibition in Philadelphia that celebrated the 100th anniversary of the United States.</a:t>
            </a:r>
            <a:endParaRPr lang="en-US" sz="1400"/>
          </a:p>
        </p:txBody>
      </p:sp>
    </p:spTree>
    <p:extLst>
      <p:ext uri="{BB962C8B-B14F-4D97-AF65-F5344CB8AC3E}">
        <p14:creationId xmlns:p14="http://schemas.microsoft.com/office/powerpoint/2010/main" val="39989095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smtClean="0">
                <a:solidFill>
                  <a:srgbClr val="0072BC"/>
                </a:solidFill>
              </a:rPr>
              <a:t>American Industry Grows</a:t>
            </a:r>
            <a:endParaRPr lang="en-US" sz="2400" b="1">
              <a:solidFill>
                <a:srgbClr val="0072BC"/>
              </a:solidFill>
            </a:endParaRPr>
          </a:p>
        </p:txBody>
      </p:sp>
      <p:pic>
        <p:nvPicPr>
          <p:cNvPr id="3" name="Picture 2" descr="HSUS_SC_L01_T00065_FUL.png"/>
          <p:cNvPicPr>
            <a:picLocks/>
          </p:cNvPicPr>
          <p:nvPr/>
        </p:nvPicPr>
        <p:blipFill>
          <a:blip r:embed="rId2">
            <a:extLst>
              <a:ext uri="{28A0092B-C50C-407E-A947-70E740481C1C}">
                <a14:useLocalDpi xmlns:a14="http://schemas.microsoft.com/office/drawing/2010/main" val="0"/>
              </a:ext>
            </a:extLst>
          </a:blip>
          <a:stretch>
            <a:fillRect/>
          </a:stretch>
        </p:blipFill>
        <p:spPr>
          <a:xfrm>
            <a:off x="381000" y="1524000"/>
            <a:ext cx="7810500" cy="4178300"/>
          </a:xfrm>
          <a:prstGeom prst="rect">
            <a:avLst/>
          </a:prstGeom>
        </p:spPr>
      </p:pic>
      <p:sp>
        <p:nvSpPr>
          <p:cNvPr id="4" name="TextBox 3"/>
          <p:cNvSpPr txBox="1"/>
          <p:nvPr/>
        </p:nvSpPr>
        <p:spPr>
          <a:xfrm>
            <a:off x="279400" y="5603135"/>
            <a:ext cx="7620000" cy="738664"/>
          </a:xfrm>
          <a:prstGeom prst="rect">
            <a:avLst/>
          </a:prstGeom>
          <a:noFill/>
        </p:spPr>
        <p:txBody>
          <a:bodyPr vert="horz" rtlCol="0">
            <a:spAutoFit/>
          </a:bodyPr>
          <a:lstStyle/>
          <a:p>
            <a:r>
              <a:rPr lang="en-US" sz="1400" dirty="0" smtClean="0"/>
              <a:t>Technological innovation prompted the country's production of natural resources to increase significantly. Analyze Graphs What relationship do you see between natural resources and economic growth?</a:t>
            </a:r>
            <a:endParaRPr lang="en-US" sz="1400" dirty="0"/>
          </a:p>
        </p:txBody>
      </p:sp>
    </p:spTree>
    <p:extLst>
      <p:ext uri="{BB962C8B-B14F-4D97-AF65-F5344CB8AC3E}">
        <p14:creationId xmlns:p14="http://schemas.microsoft.com/office/powerpoint/2010/main" val="16630840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dirty="0" smtClean="0">
                <a:solidFill>
                  <a:srgbClr val="0072BC"/>
                </a:solidFill>
              </a:rPr>
              <a:t>Innovation Drives Economic Development</a:t>
            </a:r>
            <a:endParaRPr lang="en-US" sz="2400" b="1" dirty="0">
              <a:solidFill>
                <a:srgbClr val="0072BC"/>
              </a:solidFill>
            </a:endParaRPr>
          </a:p>
        </p:txBody>
      </p:sp>
      <p:sp>
        <p:nvSpPr>
          <p:cNvPr id="3" name="TextBox 2"/>
          <p:cNvSpPr txBox="1"/>
          <p:nvPr/>
        </p:nvSpPr>
        <p:spPr>
          <a:xfrm>
            <a:off x="279399" y="1460500"/>
            <a:ext cx="8626605" cy="3416320"/>
          </a:xfrm>
          <a:prstGeom prst="rect">
            <a:avLst/>
          </a:prstGeom>
          <a:noFill/>
        </p:spPr>
        <p:txBody>
          <a:bodyPr vert="horz" wrap="square" rtlCol="0">
            <a:spAutoFit/>
          </a:bodyPr>
          <a:lstStyle/>
          <a:p>
            <a:pPr marL="285750" indent="-285750">
              <a:buFont typeface="Arial" pitchFamily="34" charset="0"/>
              <a:buChar char="•"/>
            </a:pPr>
            <a:r>
              <a:rPr lang="en-US" sz="2400" dirty="0" smtClean="0"/>
              <a:t>Entrepreneurship, competition, and the free enterprise system promoted innovation and efficiency in business.</a:t>
            </a:r>
          </a:p>
          <a:p>
            <a:pPr marL="285750" indent="-285750">
              <a:buFont typeface="Arial" pitchFamily="34" charset="0"/>
              <a:buChar char="•"/>
            </a:pPr>
            <a:r>
              <a:rPr lang="en-US" sz="2400" dirty="0" smtClean="0"/>
              <a:t>Increase in </a:t>
            </a:r>
            <a:r>
              <a:rPr lang="en-US" sz="2400" b="1" dirty="0" smtClean="0"/>
              <a:t>patents</a:t>
            </a:r>
            <a:r>
              <a:rPr lang="en-US" sz="2400" dirty="0" smtClean="0"/>
              <a:t>:</a:t>
            </a:r>
          </a:p>
          <a:p>
            <a:pPr marL="742950" lvl="1" indent="-285750">
              <a:buFont typeface="Arial" pitchFamily="34" charset="0"/>
              <a:buChar char="•"/>
            </a:pPr>
            <a:r>
              <a:rPr lang="en-US" sz="2400" dirty="0" smtClean="0"/>
              <a:t>federal government gives an inventor the exclusive right to develop, use, and sell an invention for a set period of time</a:t>
            </a:r>
          </a:p>
          <a:p>
            <a:pPr marL="285750" indent="-285750">
              <a:buFont typeface="Arial" pitchFamily="34" charset="0"/>
              <a:buChar char="•"/>
            </a:pPr>
            <a:r>
              <a:rPr lang="en-US" sz="2400" dirty="0" smtClean="0"/>
              <a:t>Innovations in electricity</a:t>
            </a:r>
          </a:p>
          <a:p>
            <a:pPr marL="742950" lvl="1" indent="-285750">
              <a:buFont typeface="Arial" pitchFamily="34" charset="0"/>
              <a:buChar char="•"/>
            </a:pPr>
            <a:r>
              <a:rPr lang="en-US" sz="2400" dirty="0" smtClean="0"/>
              <a:t>Thomas Edison invented the light bulb; George Westinghouse- central power plants</a:t>
            </a:r>
          </a:p>
        </p:txBody>
      </p:sp>
    </p:spTree>
    <p:extLst>
      <p:ext uri="{BB962C8B-B14F-4D97-AF65-F5344CB8AC3E}">
        <p14:creationId xmlns:p14="http://schemas.microsoft.com/office/powerpoint/2010/main" val="892147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heel(1)">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heel(1)">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heel(1)">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heel(1)">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79400" y="1518315"/>
            <a:ext cx="8701762" cy="4524315"/>
          </a:xfrm>
          <a:prstGeom prst="rect">
            <a:avLst/>
          </a:prstGeom>
        </p:spPr>
        <p:txBody>
          <a:bodyPr wrap="square">
            <a:spAutoFit/>
          </a:bodyPr>
          <a:lstStyle/>
          <a:p>
            <a:pPr marL="285750" indent="-285750">
              <a:buFont typeface="Arial" pitchFamily="34" charset="0"/>
              <a:buChar char="•"/>
            </a:pPr>
            <a:r>
              <a:rPr lang="en-US" sz="2400" dirty="0"/>
              <a:t>Innovations in communication</a:t>
            </a:r>
          </a:p>
          <a:p>
            <a:pPr marL="742950" lvl="1" indent="-285750">
              <a:buFont typeface="Arial" pitchFamily="34" charset="0"/>
              <a:buChar char="•"/>
            </a:pPr>
            <a:r>
              <a:rPr lang="en-US" sz="2400" dirty="0"/>
              <a:t>Samuel Morse 1844; telegraph</a:t>
            </a:r>
          </a:p>
          <a:p>
            <a:pPr marL="742950" lvl="1" indent="-285750">
              <a:buFont typeface="Arial" pitchFamily="34" charset="0"/>
              <a:buChar char="•"/>
            </a:pPr>
            <a:r>
              <a:rPr lang="en-US" sz="2400" dirty="0"/>
              <a:t>Alexander Graham Bell 1876; telephone</a:t>
            </a:r>
          </a:p>
          <a:p>
            <a:pPr marL="742950" lvl="1" indent="-285750">
              <a:buFont typeface="Arial" pitchFamily="34" charset="0"/>
              <a:buChar char="•"/>
            </a:pPr>
            <a:r>
              <a:rPr lang="en-US" sz="2400" dirty="0" err="1"/>
              <a:t>Guglielmo</a:t>
            </a:r>
            <a:r>
              <a:rPr lang="en-US" sz="2400" dirty="0"/>
              <a:t> Marconi 1896; wireless telegraph</a:t>
            </a:r>
            <a:r>
              <a:rPr lang="en-US" sz="2400" dirty="0" smtClean="0">
                <a:sym typeface="Wingdings" pitchFamily="2" charset="2"/>
              </a:rPr>
              <a:t> radio</a:t>
            </a:r>
            <a:endParaRPr lang="en-US" sz="2400" dirty="0"/>
          </a:p>
          <a:p>
            <a:pPr marL="285750" indent="-285750">
              <a:buFont typeface="Arial" pitchFamily="34" charset="0"/>
              <a:buChar char="•"/>
            </a:pPr>
            <a:r>
              <a:rPr lang="en-US" sz="2400" dirty="0"/>
              <a:t>Innovations in steel</a:t>
            </a:r>
          </a:p>
          <a:p>
            <a:pPr marL="742950" lvl="1" indent="-285750">
              <a:buFont typeface="Arial" pitchFamily="34" charset="0"/>
              <a:buChar char="•"/>
            </a:pPr>
            <a:r>
              <a:rPr lang="en-US" sz="2400" b="1" dirty="0"/>
              <a:t>Bessemer Process </a:t>
            </a:r>
            <a:r>
              <a:rPr lang="en-US" sz="2400" dirty="0"/>
              <a:t>1850s</a:t>
            </a:r>
          </a:p>
          <a:p>
            <a:pPr marL="742950" lvl="1" indent="-285750">
              <a:buFont typeface="Arial" pitchFamily="34" charset="0"/>
              <a:buChar char="•"/>
            </a:pPr>
            <a:r>
              <a:rPr lang="en-US" sz="2400" dirty="0"/>
              <a:t>Skyscrapers, suspension bridges, railroads</a:t>
            </a:r>
          </a:p>
          <a:p>
            <a:pPr marL="1200150" lvl="2" indent="-285750">
              <a:buFont typeface="Arial" pitchFamily="34" charset="0"/>
              <a:buChar char="•"/>
            </a:pPr>
            <a:r>
              <a:rPr lang="en-US" sz="2400" b="1" dirty="0"/>
              <a:t>Transcontinental railroad </a:t>
            </a:r>
            <a:r>
              <a:rPr lang="en-US" sz="2400" dirty="0"/>
              <a:t>allowed travel and business to operate on a continental level</a:t>
            </a:r>
          </a:p>
          <a:p>
            <a:pPr marL="1200150" lvl="2" indent="-285750">
              <a:buFont typeface="Arial" pitchFamily="34" charset="0"/>
              <a:buChar char="•"/>
            </a:pPr>
            <a:r>
              <a:rPr lang="en-US" sz="2400" dirty="0"/>
              <a:t>1884- time zones</a:t>
            </a:r>
          </a:p>
          <a:p>
            <a:pPr marL="285750" indent="-285750">
              <a:buFont typeface="Arial" pitchFamily="34" charset="0"/>
              <a:buChar char="•"/>
            </a:pPr>
            <a:r>
              <a:rPr lang="en-US" sz="2400" dirty="0"/>
              <a:t>Increased demand for finished products</a:t>
            </a:r>
            <a:r>
              <a:rPr lang="en-US" sz="2400" dirty="0">
                <a:sym typeface="Wingdings" panose="05000000000000000000" pitchFamily="2" charset="2"/>
              </a:rPr>
              <a:t> </a:t>
            </a:r>
            <a:r>
              <a:rPr lang="en-US" sz="2400" b="1" dirty="0">
                <a:sym typeface="Wingdings" panose="05000000000000000000" pitchFamily="2" charset="2"/>
              </a:rPr>
              <a:t>mass production </a:t>
            </a:r>
            <a:r>
              <a:rPr lang="en-US" sz="2400" dirty="0">
                <a:sym typeface="Wingdings" panose="05000000000000000000" pitchFamily="2" charset="2"/>
              </a:rPr>
              <a:t>using machine</a:t>
            </a:r>
            <a:endParaRPr lang="en-US" sz="2400" dirty="0"/>
          </a:p>
        </p:txBody>
      </p:sp>
      <p:sp>
        <p:nvSpPr>
          <p:cNvPr id="6" name="TextBox 5"/>
          <p:cNvSpPr txBox="1"/>
          <p:nvPr/>
        </p:nvSpPr>
        <p:spPr>
          <a:xfrm>
            <a:off x="279400" y="635000"/>
            <a:ext cx="7620000" cy="461665"/>
          </a:xfrm>
          <a:prstGeom prst="rect">
            <a:avLst/>
          </a:prstGeom>
          <a:noFill/>
        </p:spPr>
        <p:txBody>
          <a:bodyPr vert="horz" rtlCol="0">
            <a:spAutoFit/>
          </a:bodyPr>
          <a:lstStyle/>
          <a:p>
            <a:r>
              <a:rPr lang="en-US" sz="2400" b="1" dirty="0" smtClean="0">
                <a:solidFill>
                  <a:srgbClr val="0072BC"/>
                </a:solidFill>
              </a:rPr>
              <a:t>Innovation Drives Economic Development</a:t>
            </a:r>
            <a:endParaRPr lang="en-US" sz="2400" b="1" dirty="0">
              <a:solidFill>
                <a:srgbClr val="0072BC"/>
              </a:solidFill>
            </a:endParaRPr>
          </a:p>
        </p:txBody>
      </p:sp>
    </p:spTree>
    <p:extLst>
      <p:ext uri="{BB962C8B-B14F-4D97-AF65-F5344CB8AC3E}">
        <p14:creationId xmlns:p14="http://schemas.microsoft.com/office/powerpoint/2010/main" val="2995112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fade">
                                      <p:cBhvr>
                                        <p:cTn id="37" dur="500"/>
                                        <p:tgtEl>
                                          <p:spTgt spid="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
                                            <p:txEl>
                                              <p:pRg st="7" end="7"/>
                                            </p:txEl>
                                          </p:spTgt>
                                        </p:tgtEl>
                                        <p:attrNameLst>
                                          <p:attrName>style.visibility</p:attrName>
                                        </p:attrNameLst>
                                      </p:cBhvr>
                                      <p:to>
                                        <p:strVal val="visible"/>
                                      </p:to>
                                    </p:set>
                                    <p:animEffect transition="in" filter="fade">
                                      <p:cBhvr>
                                        <p:cTn id="42" dur="500"/>
                                        <p:tgtEl>
                                          <p:spTgt spid="5">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5">
                                            <p:txEl>
                                              <p:pRg st="8" end="8"/>
                                            </p:txEl>
                                          </p:spTgt>
                                        </p:tgtEl>
                                        <p:attrNameLst>
                                          <p:attrName>style.visibility</p:attrName>
                                        </p:attrNameLst>
                                      </p:cBhvr>
                                      <p:to>
                                        <p:strVal val="visible"/>
                                      </p:to>
                                    </p:set>
                                    <p:animEffect transition="in" filter="fade">
                                      <p:cBhvr>
                                        <p:cTn id="47" dur="500"/>
                                        <p:tgtEl>
                                          <p:spTgt spid="5">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5">
                                            <p:txEl>
                                              <p:pRg st="9" end="9"/>
                                            </p:txEl>
                                          </p:spTgt>
                                        </p:tgtEl>
                                        <p:attrNameLst>
                                          <p:attrName>style.visibility</p:attrName>
                                        </p:attrNameLst>
                                      </p:cBhvr>
                                      <p:to>
                                        <p:strVal val="visible"/>
                                      </p:to>
                                    </p:set>
                                    <p:animEffect transition="in" filter="fade">
                                      <p:cBhvr>
                                        <p:cTn id="52" dur="50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smtClean="0">
                <a:solidFill>
                  <a:srgbClr val="0072BC"/>
                </a:solidFill>
              </a:rPr>
              <a:t>Innovation Drives Economic Development</a:t>
            </a:r>
            <a:endParaRPr lang="en-US" sz="2400" b="1">
              <a:solidFill>
                <a:srgbClr val="0072BC"/>
              </a:solidFill>
            </a:endParaRPr>
          </a:p>
        </p:txBody>
      </p:sp>
      <p:pic>
        <p:nvPicPr>
          <p:cNvPr id="3" name="Picture 2" descr="HSUS_SC_L01_R1041607_FUL.png"/>
          <p:cNvPicPr>
            <a:picLocks/>
          </p:cNvPicPr>
          <p:nvPr/>
        </p:nvPicPr>
        <p:blipFill>
          <a:blip r:embed="rId2">
            <a:extLst>
              <a:ext uri="{28A0092B-C50C-407E-A947-70E740481C1C}">
                <a14:useLocalDpi xmlns:a14="http://schemas.microsoft.com/office/drawing/2010/main" val="0"/>
              </a:ext>
            </a:extLst>
          </a:blip>
          <a:stretch>
            <a:fillRect/>
          </a:stretch>
        </p:blipFill>
        <p:spPr>
          <a:xfrm>
            <a:off x="381000" y="1524000"/>
            <a:ext cx="3162300" cy="4178300"/>
          </a:xfrm>
          <a:prstGeom prst="rect">
            <a:avLst/>
          </a:prstGeom>
        </p:spPr>
      </p:pic>
      <p:sp>
        <p:nvSpPr>
          <p:cNvPr id="4" name="TextBox 3"/>
          <p:cNvSpPr txBox="1"/>
          <p:nvPr/>
        </p:nvSpPr>
        <p:spPr>
          <a:xfrm>
            <a:off x="279399" y="5778500"/>
            <a:ext cx="8463767" cy="523220"/>
          </a:xfrm>
          <a:prstGeom prst="rect">
            <a:avLst/>
          </a:prstGeom>
          <a:noFill/>
        </p:spPr>
        <p:txBody>
          <a:bodyPr vert="horz" wrap="square" rtlCol="0">
            <a:spAutoFit/>
          </a:bodyPr>
          <a:lstStyle/>
          <a:p>
            <a:r>
              <a:rPr lang="en-US" sz="1400" dirty="0" smtClean="0"/>
              <a:t>Thomas Edison, one of history's most prolific inventors, poses with one of his many creations. By the age of 22, Edison had already produced his first major invention, a machine to report stock prices.</a:t>
            </a:r>
            <a:endParaRPr lang="en-US" sz="1400" dirty="0"/>
          </a:p>
        </p:txBody>
      </p:sp>
      <p:pic>
        <p:nvPicPr>
          <p:cNvPr id="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44487" y="1765300"/>
            <a:ext cx="2466975"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93833" y="1783541"/>
            <a:ext cx="1580932" cy="1904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http://socialstudiesforkids.com/graphics/brooklynbridge_188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89400" y="3795386"/>
            <a:ext cx="3878402" cy="17064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119264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268</TotalTime>
  <Words>998</Words>
  <Application>Microsoft Office PowerPoint</Application>
  <PresentationFormat>On-screen Show (4:3)</PresentationFormat>
  <Paragraphs>101</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Civic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Pearson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Blankman</dc:creator>
  <cp:lastModifiedBy>Administrator</cp:lastModifiedBy>
  <cp:revision>19</cp:revision>
  <dcterms:created xsi:type="dcterms:W3CDTF">2014-12-09T15:28:26Z</dcterms:created>
  <dcterms:modified xsi:type="dcterms:W3CDTF">2016-10-26T11:38:01Z</dcterms:modified>
</cp:coreProperties>
</file>